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11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7F0BEC-00E9-4B0E-BD4B-C92B063D09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964FB4-F002-4078-A77C-BC7BC761A4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F4D98C-5223-46F9-A458-593EC6DC46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DA3053-062F-4627-859A-A1B17341F9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A72B22-37A5-4E8E-996C-BB9DB5A50D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85175E-5BF0-4E22-A912-FFC28A1431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2446ED-FFC3-4E56-8499-8216EFF67C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BEAB10-1E78-45C9-993D-8554DEE2D6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BE2E6A-AD35-49C7-BA27-7468D317BD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044403-EF03-4F92-80EF-38C45ED38B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1BE6A5-636E-473A-B71F-F81D3CCD9D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+mn-lt"/>
              </a:defRPr>
            </a:lvl1pPr>
          </a:lstStyle>
          <a:p>
            <a:pPr>
              <a:defRPr/>
            </a:pPr>
            <a:fld id="{64D5639F-CE01-4503-911A-F9005CDCBC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ru-RU" sz="3600" b="1" smtClean="0">
                <a:latin typeface="Times New Roman" pitchFamily="18" charset="0"/>
              </a:rPr>
              <a:t>Диагностика личности младших школьников как условие их социально-профессиональной ориентации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ru-RU" sz="2400" smtClean="0">
              <a:latin typeface="Times New Roman" pitchFamily="18" charset="0"/>
            </a:endParaRPr>
          </a:p>
          <a:p>
            <a:pPr eaLnBrk="1" hangingPunct="1"/>
            <a:r>
              <a:rPr lang="ru-RU" sz="2400" b="1" smtClean="0">
                <a:latin typeface="Times New Roman" pitchFamily="18" charset="0"/>
              </a:rPr>
              <a:t>Шалавина Тамара Ивановна, </a:t>
            </a:r>
          </a:p>
          <a:p>
            <a:pPr eaLnBrk="1" hangingPunct="1"/>
            <a:r>
              <a:rPr lang="ru-RU" sz="2400" b="1" smtClean="0">
                <a:latin typeface="Times New Roman" pitchFamily="18" charset="0"/>
              </a:rPr>
              <a:t>доктор педагогических наук, профессор НФИ  ФГБОУ ВО «КемГУ»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smtClean="0">
                <a:latin typeface="Times New Roman" pitchFamily="18" charset="0"/>
              </a:rPr>
              <a:t>З</a:t>
            </a:r>
            <a:r>
              <a:rPr lang="ru-RU" sz="4000" b="1" smtClean="0">
                <a:latin typeface="Times New Roman" pitchFamily="18" charset="0"/>
              </a:rPr>
              <a:t>АДАЧА</a:t>
            </a:r>
            <a:r>
              <a:rPr lang="ru-RU" sz="4000" smtClean="0">
                <a:latin typeface="Times New Roman" pitchFamily="18" charset="0"/>
              </a:rPr>
              <a:t>: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z="4000" smtClean="0">
                <a:latin typeface="Times New Roman" pitchFamily="18" charset="0"/>
              </a:rPr>
              <a:t>С  малых лет воспитывать любовь и привычку к труду. Понимание его необходимости как для полнокровной жизни самой личности, так и для общества в целом.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Times New Roman" pitchFamily="18" charset="0"/>
              </a:rPr>
              <a:t>К. Д. Ушинский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ru-RU" smtClean="0">
                <a:latin typeface="Times New Roman" pitchFamily="18" charset="0"/>
              </a:rPr>
              <a:t>« …</a:t>
            </a:r>
            <a:r>
              <a:rPr lang="ru-RU" sz="3600" smtClean="0">
                <a:latin typeface="Times New Roman" pitchFamily="18" charset="0"/>
              </a:rPr>
              <a:t>воспитание должно неусыпно заботиться, чтобы, с одной стороны, открыть воспитаннику возможность найти себе полезный труд в мире; а с другой – внушить ему неумолимую жажду труда … праздность есть мать всех пороков…»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Times New Roman" pitchFamily="18" charset="0"/>
              </a:rPr>
              <a:t>Выбор профессии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z="2800" smtClean="0">
                <a:latin typeface="Times New Roman" pitchFamily="18" charset="0"/>
              </a:rPr>
              <a:t>При современном углублении дифференциации общества постепенно изменяется социальный характер самого выбора профессии.</a:t>
            </a:r>
          </a:p>
          <a:p>
            <a:pPr eaLnBrk="1" hangingPunct="1"/>
            <a:r>
              <a:rPr lang="ru-RU" sz="2800" smtClean="0">
                <a:latin typeface="Times New Roman" pitchFamily="18" charset="0"/>
              </a:rPr>
              <a:t>Ребенок ориентируется прежде всего на социальный статус человека в обществе.</a:t>
            </a:r>
          </a:p>
          <a:p>
            <a:pPr eaLnBrk="1" hangingPunct="1"/>
            <a:r>
              <a:rPr lang="ru-RU" sz="2800" smtClean="0">
                <a:latin typeface="Times New Roman" pitchFamily="18" charset="0"/>
              </a:rPr>
              <a:t>Профессиональная ориентация связана с предпочтением конкретного вида труда и социального положения, т.е. она является </a:t>
            </a:r>
            <a:r>
              <a:rPr lang="ru-RU" sz="2800" b="1" smtClean="0">
                <a:latin typeface="Times New Roman" pitchFamily="18" charset="0"/>
              </a:rPr>
              <a:t>социально-профессиональной.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Times New Roman" pitchFamily="18" charset="0"/>
              </a:rPr>
              <a:t/>
            </a:r>
            <a:br>
              <a:rPr lang="ru-RU" b="1" smtClean="0">
                <a:latin typeface="Times New Roman" pitchFamily="18" charset="0"/>
              </a:rPr>
            </a:br>
            <a:r>
              <a:rPr lang="ru-RU" b="1" smtClean="0">
                <a:latin typeface="Times New Roman" pitchFamily="18" charset="0"/>
              </a:rPr>
              <a:t>Цель социально-профессиональной ориентации в начальной школе: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z="3600" smtClean="0">
              <a:latin typeface="Times New Roman" pitchFamily="18" charset="0"/>
            </a:endParaRPr>
          </a:p>
          <a:p>
            <a:pPr eaLnBrk="1" hangingPunct="1"/>
            <a:r>
              <a:rPr lang="ru-RU" sz="3600" smtClean="0">
                <a:latin typeface="Times New Roman" pitchFamily="18" charset="0"/>
              </a:rPr>
              <a:t>развитие интеллекта, мотивационной сферы личности, образа «Я»;</a:t>
            </a:r>
          </a:p>
          <a:p>
            <a:pPr eaLnBrk="1" hangingPunct="1"/>
            <a:r>
              <a:rPr lang="ru-RU" sz="3600" smtClean="0">
                <a:latin typeface="Times New Roman" pitchFamily="18" charset="0"/>
              </a:rPr>
              <a:t>формирование социально-ценных качеств, интереса к трудовой и профессиональной деятельности.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Times New Roman" pitchFamily="18" charset="0"/>
              </a:rPr>
              <a:t>ЗАДАЧА ДИАГНОСТИКИ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z="3600" smtClean="0">
                <a:latin typeface="Times New Roman" pitchFamily="18" charset="0"/>
              </a:rPr>
              <a:t>Изучение ценностных ориентаций младших школьников с помощью методики «Три желания»:</a:t>
            </a:r>
          </a:p>
          <a:p>
            <a:pPr eaLnBrk="1" hangingPunct="1">
              <a:buFontTx/>
              <a:buNone/>
            </a:pPr>
            <a:r>
              <a:rPr lang="ru-RU" sz="3600" smtClean="0">
                <a:latin typeface="Times New Roman" pitchFamily="18" charset="0"/>
              </a:rPr>
              <a:t>    «Назови три желания, об исполнении которых ты мечтаешь в первую очередь».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Times New Roman" pitchFamily="18" charset="0"/>
              </a:rPr>
              <a:t>Материальные желания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Times New Roman" pitchFamily="18" charset="0"/>
              </a:rPr>
              <a:t>1-й</a:t>
            </a:r>
            <a:r>
              <a:rPr lang="ru-RU" smtClean="0">
                <a:latin typeface="Times New Roman" pitchFamily="18" charset="0"/>
              </a:rPr>
              <a:t> класс – </a:t>
            </a:r>
            <a:r>
              <a:rPr lang="ru-RU" b="1" smtClean="0">
                <a:latin typeface="Times New Roman" pitchFamily="18" charset="0"/>
              </a:rPr>
              <a:t>30% учащихся</a:t>
            </a:r>
            <a:r>
              <a:rPr lang="ru-RU" smtClean="0">
                <a:latin typeface="Times New Roman" pitchFamily="18" charset="0"/>
              </a:rPr>
              <a:t> – иметь предметы для игры (компьютер, конструктор, игрушку …);</a:t>
            </a:r>
          </a:p>
          <a:p>
            <a:pPr eaLnBrk="1" hangingPunct="1"/>
            <a:r>
              <a:rPr lang="ru-RU" b="1" smtClean="0">
                <a:latin typeface="Times New Roman" pitchFamily="18" charset="0"/>
              </a:rPr>
              <a:t>2-й</a:t>
            </a:r>
            <a:r>
              <a:rPr lang="ru-RU" smtClean="0">
                <a:latin typeface="Times New Roman" pitchFamily="18" charset="0"/>
              </a:rPr>
              <a:t> класс – </a:t>
            </a:r>
            <a:r>
              <a:rPr lang="ru-RU" b="1" smtClean="0">
                <a:latin typeface="Times New Roman" pitchFamily="18" charset="0"/>
              </a:rPr>
              <a:t>36% учащихся</a:t>
            </a:r>
            <a:r>
              <a:rPr lang="ru-RU" smtClean="0">
                <a:latin typeface="Times New Roman" pitchFamily="18" charset="0"/>
              </a:rPr>
              <a:t> – иметь машину, дом, мебель;</a:t>
            </a:r>
          </a:p>
          <a:p>
            <a:pPr eaLnBrk="1" hangingPunct="1"/>
            <a:r>
              <a:rPr lang="ru-RU" b="1" smtClean="0">
                <a:latin typeface="Times New Roman" pitchFamily="18" charset="0"/>
              </a:rPr>
              <a:t>3-й </a:t>
            </a:r>
            <a:r>
              <a:rPr lang="ru-RU" smtClean="0">
                <a:latin typeface="Times New Roman" pitchFamily="18" charset="0"/>
              </a:rPr>
              <a:t>класс – </a:t>
            </a:r>
            <a:r>
              <a:rPr lang="ru-RU" b="1" smtClean="0">
                <a:latin typeface="Times New Roman" pitchFamily="18" charset="0"/>
              </a:rPr>
              <a:t>38% учащихся</a:t>
            </a:r>
            <a:r>
              <a:rPr lang="ru-RU" smtClean="0">
                <a:latin typeface="Times New Roman" pitchFamily="18" charset="0"/>
              </a:rPr>
              <a:t> – хотят стать богатыми, уехать в другую страну.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Times New Roman" pitchFamily="18" charset="0"/>
              </a:rPr>
              <a:t>Нравственные желания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800" b="1" smtClean="0">
                <a:latin typeface="Times New Roman" pitchFamily="18" charset="0"/>
              </a:rPr>
              <a:t>1-й кл. – 80%</a:t>
            </a:r>
            <a:r>
              <a:rPr lang="ru-RU" sz="2800" smtClean="0">
                <a:latin typeface="Times New Roman" pitchFamily="18" charset="0"/>
              </a:rPr>
              <a:t> учащихся – «хорошо учиться», «меня любили», «мама и папа жили долго и вечно»;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b="1" smtClean="0">
                <a:latin typeface="Times New Roman" pitchFamily="18" charset="0"/>
              </a:rPr>
              <a:t>2-й кл. – 74%</a:t>
            </a:r>
            <a:r>
              <a:rPr lang="ru-RU" sz="2800" smtClean="0">
                <a:latin typeface="Times New Roman" pitchFamily="18" charset="0"/>
              </a:rPr>
              <a:t> учащихся – «учиться лучше», стать добрыми, умными, здоровыми;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b="1" smtClean="0">
                <a:latin typeface="Times New Roman" pitchFamily="18" charset="0"/>
              </a:rPr>
              <a:t>3-й кл. – 71%</a:t>
            </a:r>
            <a:r>
              <a:rPr lang="ru-RU" sz="2800" smtClean="0">
                <a:latin typeface="Times New Roman" pitchFamily="18" charset="0"/>
              </a:rPr>
              <a:t> учащихся – заниматься любимым делом, иметь много друзей, играть на музыкальном инструменте, стать известным в спорте, помочь детям-сиротам, построить больницу для животных.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Times New Roman" pitchFamily="18" charset="0"/>
              </a:rPr>
              <a:t>Познавательные желания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endParaRPr lang="ru-RU" b="1" smtClean="0">
              <a:latin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ru-RU" b="1" smtClean="0">
                <a:latin typeface="Times New Roman" pitchFamily="18" charset="0"/>
              </a:rPr>
              <a:t>1-й класс – 60%</a:t>
            </a:r>
            <a:r>
              <a:rPr lang="ru-RU" smtClean="0">
                <a:latin typeface="Times New Roman" pitchFamily="18" charset="0"/>
              </a:rPr>
              <a:t> учащихся,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smtClean="0">
                <a:latin typeface="Times New Roman" pitchFamily="18" charset="0"/>
              </a:rPr>
              <a:t>2-й класс - 62%</a:t>
            </a:r>
            <a:r>
              <a:rPr lang="ru-RU" smtClean="0">
                <a:latin typeface="Times New Roman" pitchFamily="18" charset="0"/>
              </a:rPr>
              <a:t> учащихся, </a:t>
            </a:r>
            <a:r>
              <a:rPr lang="ru-RU" b="1" smtClean="0">
                <a:latin typeface="Times New Roman" pitchFamily="18" charset="0"/>
              </a:rPr>
              <a:t>3-й класс - 67%</a:t>
            </a:r>
            <a:r>
              <a:rPr lang="ru-RU" smtClean="0">
                <a:latin typeface="Times New Roman" pitchFamily="18" charset="0"/>
              </a:rPr>
              <a:t> учащихся </a:t>
            </a:r>
            <a:r>
              <a:rPr lang="ru-RU" b="1" smtClean="0">
                <a:latin typeface="Times New Roman" pitchFamily="18" charset="0"/>
              </a:rPr>
              <a:t>:</a:t>
            </a:r>
          </a:p>
          <a:p>
            <a:pPr eaLnBrk="1" hangingPunct="1">
              <a:buFontTx/>
              <a:buNone/>
            </a:pPr>
            <a:r>
              <a:rPr lang="ru-RU" smtClean="0">
                <a:latin typeface="Times New Roman" pitchFamily="18" charset="0"/>
              </a:rPr>
              <a:t>    </a:t>
            </a:r>
            <a:r>
              <a:rPr lang="ru-RU" b="1" smtClean="0">
                <a:latin typeface="Times New Roman" pitchFamily="18" charset="0"/>
              </a:rPr>
              <a:t>занятия любимым делом (</a:t>
            </a:r>
            <a:r>
              <a:rPr lang="ru-RU" smtClean="0">
                <a:latin typeface="Times New Roman" pitchFamily="18" charset="0"/>
              </a:rPr>
              <a:t>имеется в виду изучение других предметов</a:t>
            </a:r>
            <a:r>
              <a:rPr lang="ru-RU" b="1" smtClean="0">
                <a:latin typeface="Times New Roman" pitchFamily="18" charset="0"/>
              </a:rPr>
              <a:t>), желание съездить в другие города и страны, научиться хорошо плавать, ездить на лошади.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Times New Roman" pitchFamily="18" charset="0"/>
              </a:rPr>
              <a:t>Разрушительные желания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b="1" smtClean="0">
              <a:latin typeface="Times New Roman" pitchFamily="18" charset="0"/>
            </a:endParaRPr>
          </a:p>
          <a:p>
            <a:pPr eaLnBrk="1" hangingPunct="1"/>
            <a:r>
              <a:rPr lang="ru-RU" b="1" smtClean="0">
                <a:latin typeface="Times New Roman" pitchFamily="18" charset="0"/>
              </a:rPr>
              <a:t>1,7%</a:t>
            </a:r>
            <a:r>
              <a:rPr lang="ru-RU" smtClean="0">
                <a:latin typeface="Times New Roman" pitchFamily="18" charset="0"/>
              </a:rPr>
              <a:t> (4 чел. из 240 опрошенных) – </a:t>
            </a:r>
            <a:r>
              <a:rPr lang="ru-RU" b="1" smtClean="0">
                <a:latin typeface="Times New Roman" pitchFamily="18" charset="0"/>
              </a:rPr>
              <a:t>«не ходить в школу»,</a:t>
            </a:r>
          </a:p>
          <a:p>
            <a:pPr eaLnBrk="1" hangingPunct="1"/>
            <a:r>
              <a:rPr lang="ru-RU" b="1" smtClean="0">
                <a:latin typeface="Times New Roman" pitchFamily="18" charset="0"/>
              </a:rPr>
              <a:t>0,4%</a:t>
            </a:r>
            <a:r>
              <a:rPr lang="ru-RU" smtClean="0">
                <a:latin typeface="Times New Roman" pitchFamily="18" charset="0"/>
              </a:rPr>
              <a:t> (1 чел.) – </a:t>
            </a:r>
            <a:r>
              <a:rPr lang="ru-RU" b="1" smtClean="0">
                <a:latin typeface="Times New Roman" pitchFamily="18" charset="0"/>
              </a:rPr>
              <a:t>«иметь настоящий автомат</a:t>
            </a:r>
            <a:r>
              <a:rPr lang="ru-RU" smtClean="0">
                <a:latin typeface="Times New Roman" pitchFamily="18" charset="0"/>
              </a:rPr>
              <a:t>»,</a:t>
            </a:r>
          </a:p>
          <a:p>
            <a:pPr eaLnBrk="1" hangingPunct="1"/>
            <a:r>
              <a:rPr lang="ru-RU" b="1" smtClean="0">
                <a:latin typeface="Times New Roman" pitchFamily="18" charset="0"/>
              </a:rPr>
              <a:t>0,4%</a:t>
            </a:r>
            <a:r>
              <a:rPr lang="ru-RU" smtClean="0">
                <a:latin typeface="Times New Roman" pitchFamily="18" charset="0"/>
              </a:rPr>
              <a:t> (1 чел.) – купил бы себе </a:t>
            </a:r>
            <a:r>
              <a:rPr lang="ru-RU" b="1" smtClean="0">
                <a:latin typeface="Times New Roman" pitchFamily="18" charset="0"/>
              </a:rPr>
              <a:t>«набивную боксерскую грушу и жил весело</a:t>
            </a:r>
            <a:r>
              <a:rPr lang="ru-RU" smtClean="0">
                <a:latin typeface="Times New Roman" pitchFamily="18" charset="0"/>
              </a:rPr>
              <a:t>».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smtClean="0">
                <a:latin typeface="Times New Roman" pitchFamily="18" charset="0"/>
              </a:rPr>
              <a:t/>
            </a:r>
            <a:br>
              <a:rPr lang="ru-RU" sz="4000" smtClean="0">
                <a:latin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</a:rPr>
              <a:t>Оценочная характеристика личностных деловых качеств учащихся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  <a:p>
            <a:pPr eaLnBrk="1" hangingPunct="1"/>
            <a:r>
              <a:rPr lang="ru-RU" smtClean="0">
                <a:latin typeface="Times New Roman" pitchFamily="18" charset="0"/>
              </a:rPr>
              <a:t>осуществлялась на основе </a:t>
            </a:r>
            <a:r>
              <a:rPr lang="ru-RU" b="1" smtClean="0">
                <a:latin typeface="Times New Roman" pitchFamily="18" charset="0"/>
              </a:rPr>
              <a:t>самооценки</a:t>
            </a:r>
            <a:r>
              <a:rPr lang="ru-RU" smtClean="0">
                <a:latin typeface="Times New Roman" pitchFamily="18" charset="0"/>
              </a:rPr>
              <a:t> и </a:t>
            </a:r>
            <a:r>
              <a:rPr lang="ru-RU" b="1" smtClean="0">
                <a:latin typeface="Times New Roman" pitchFamily="18" charset="0"/>
              </a:rPr>
              <a:t>оценки</a:t>
            </a:r>
            <a:r>
              <a:rPr lang="ru-RU" smtClean="0">
                <a:latin typeface="Times New Roman" pitchFamily="18" charset="0"/>
              </a:rPr>
              <a:t> качеств своих товарищей;</a:t>
            </a:r>
          </a:p>
          <a:p>
            <a:pPr eaLnBrk="1" hangingPunct="1"/>
            <a:r>
              <a:rPr lang="ru-RU" smtClean="0">
                <a:latin typeface="Times New Roman" pitchFamily="18" charset="0"/>
              </a:rPr>
              <a:t>способствует «</a:t>
            </a:r>
            <a:r>
              <a:rPr lang="ru-RU" b="1" smtClean="0">
                <a:latin typeface="Times New Roman" pitchFamily="18" charset="0"/>
              </a:rPr>
              <a:t>выращиванию</a:t>
            </a:r>
            <a:r>
              <a:rPr lang="ru-RU" smtClean="0">
                <a:latin typeface="Times New Roman" pitchFamily="18" charset="0"/>
              </a:rPr>
              <a:t>» у младших школьников </a:t>
            </a:r>
            <a:r>
              <a:rPr lang="ru-RU" b="1" smtClean="0">
                <a:latin typeface="Times New Roman" pitchFamily="18" charset="0"/>
              </a:rPr>
              <a:t>вкуса к самодиагностике</a:t>
            </a:r>
            <a:r>
              <a:rPr lang="ru-RU" smtClean="0">
                <a:latin typeface="Times New Roman" pitchFamily="18" charset="0"/>
              </a:rPr>
              <a:t>, чувства </a:t>
            </a:r>
            <a:r>
              <a:rPr lang="ru-RU" b="1" smtClean="0">
                <a:latin typeface="Times New Roman" pitchFamily="18" charset="0"/>
              </a:rPr>
              <a:t>удовлетворенности</a:t>
            </a:r>
            <a:r>
              <a:rPr lang="ru-RU" smtClean="0">
                <a:latin typeface="Times New Roman" pitchFamily="18" charset="0"/>
              </a:rPr>
              <a:t> хорошим самоконтролем.</a:t>
            </a:r>
          </a:p>
          <a:p>
            <a:pPr eaLnBrk="1" hangingPunct="1"/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Times New Roman" pitchFamily="18" charset="0"/>
              </a:rPr>
              <a:t>Оценка качеств учащихся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400" smtClean="0">
                <a:latin typeface="Times New Roman" pitchFamily="18" charset="0"/>
              </a:rPr>
              <a:t>-   1-й класс – выполнение правил работы,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400" smtClean="0">
                <a:latin typeface="Times New Roman" pitchFamily="18" charset="0"/>
              </a:rPr>
              <a:t>                     -  выполнение правил поведения в труде,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400" smtClean="0">
                <a:latin typeface="Times New Roman" pitchFamily="18" charset="0"/>
              </a:rPr>
              <a:t>                     -  знания и представления о труде учащихся;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sz="2400" smtClean="0">
                <a:latin typeface="Times New Roman" pitchFamily="18" charset="0"/>
              </a:rPr>
              <a:t>2-й класс – доведение работы до конца,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400" smtClean="0">
                <a:latin typeface="Times New Roman" pitchFamily="18" charset="0"/>
              </a:rPr>
              <a:t>                     -  бережное отношение к вещам личного   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400" smtClean="0">
                <a:latin typeface="Times New Roman" pitchFamily="18" charset="0"/>
              </a:rPr>
              <a:t>                         пользования,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400" smtClean="0">
                <a:latin typeface="Times New Roman" pitchFamily="18" charset="0"/>
              </a:rPr>
              <a:t>                     -  активность и старательность в труде;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sz="2400" smtClean="0">
                <a:latin typeface="Times New Roman" pitchFamily="18" charset="0"/>
              </a:rPr>
              <a:t>3-й класс – доведение работы до конца,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400" smtClean="0">
                <a:latin typeface="Times New Roman" pitchFamily="18" charset="0"/>
              </a:rPr>
              <a:t>                     -  активность и старательность в труде,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400" smtClean="0">
                <a:latin typeface="Times New Roman" pitchFamily="18" charset="0"/>
              </a:rPr>
              <a:t>                     -  настойчивость в преодолении трудностей,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400" smtClean="0">
                <a:latin typeface="Times New Roman" pitchFamily="18" charset="0"/>
              </a:rPr>
              <a:t>                     - навыки взаимопомощи.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Times New Roman" pitchFamily="18" charset="0"/>
              </a:rPr>
              <a:t>Исследовательская работа по диагностике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ru-RU" smtClean="0">
                <a:latin typeface="Times New Roman" pitchFamily="18" charset="0"/>
              </a:rPr>
              <a:t>     </a:t>
            </a:r>
          </a:p>
          <a:p>
            <a:pPr eaLnBrk="1" hangingPunct="1">
              <a:buFontTx/>
              <a:buNone/>
            </a:pPr>
            <a:r>
              <a:rPr lang="ru-RU" smtClean="0">
                <a:latin typeface="Times New Roman" pitchFamily="18" charset="0"/>
              </a:rPr>
              <a:t>дает возможность </a:t>
            </a:r>
            <a:r>
              <a:rPr lang="ru-RU" b="1" smtClean="0">
                <a:latin typeface="Times New Roman" pitchFamily="18" charset="0"/>
              </a:rPr>
              <a:t>помочь</a:t>
            </a:r>
            <a:r>
              <a:rPr lang="ru-RU" smtClean="0">
                <a:latin typeface="Times New Roman" pitchFamily="18" charset="0"/>
              </a:rPr>
              <a:t> детям в</a:t>
            </a:r>
            <a:r>
              <a:rPr lang="ru-RU" b="1" smtClean="0">
                <a:latin typeface="Times New Roman" pitchFamily="18" charset="0"/>
              </a:rPr>
              <a:t>:</a:t>
            </a:r>
          </a:p>
          <a:p>
            <a:pPr eaLnBrk="1" hangingPunct="1">
              <a:buFontTx/>
              <a:buNone/>
            </a:pPr>
            <a:r>
              <a:rPr lang="ru-RU" b="1" smtClean="0">
                <a:latin typeface="Times New Roman" pitchFamily="18" charset="0"/>
              </a:rPr>
              <a:t>     - </a:t>
            </a:r>
            <a:r>
              <a:rPr lang="ru-RU" sz="4000" b="1" smtClean="0">
                <a:latin typeface="Times New Roman" pitchFamily="18" charset="0"/>
              </a:rPr>
              <a:t>самооанализе,</a:t>
            </a:r>
          </a:p>
          <a:p>
            <a:pPr eaLnBrk="1" hangingPunct="1">
              <a:buFontTx/>
              <a:buNone/>
            </a:pPr>
            <a:r>
              <a:rPr lang="ru-RU" sz="4000" b="1" smtClean="0">
                <a:latin typeface="Times New Roman" pitchFamily="18" charset="0"/>
              </a:rPr>
              <a:t>     - самопознании,</a:t>
            </a:r>
          </a:p>
          <a:p>
            <a:pPr eaLnBrk="1" hangingPunct="1">
              <a:buFontTx/>
              <a:buNone/>
            </a:pPr>
            <a:r>
              <a:rPr lang="ru-RU" sz="4000" b="1" smtClean="0">
                <a:latin typeface="Times New Roman" pitchFamily="18" charset="0"/>
              </a:rPr>
              <a:t>     - воспитании самоуважения.</a:t>
            </a:r>
          </a:p>
          <a:p>
            <a:pPr eaLnBrk="1" hangingPunct="1">
              <a:buFontTx/>
              <a:buNone/>
            </a:pPr>
            <a:r>
              <a:rPr lang="ru-RU" sz="4000" b="1" smtClean="0">
                <a:latin typeface="Times New Roman" pitchFamily="18" charset="0"/>
              </a:rPr>
              <a:t>    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Times New Roman" pitchFamily="18" charset="0"/>
              </a:rPr>
              <a:t>Паспорт семьи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Times New Roman" pitchFamily="18" charset="0"/>
              </a:rPr>
              <a:t>данные о родителях (ФИО, профессия, место работы, должность, уровень образования),</a:t>
            </a:r>
          </a:p>
          <a:p>
            <a:pPr eaLnBrk="1" hangingPunct="1"/>
            <a:r>
              <a:rPr lang="ru-RU" smtClean="0">
                <a:latin typeface="Times New Roman" pitchFamily="18" charset="0"/>
              </a:rPr>
              <a:t>состав семьи,</a:t>
            </a:r>
          </a:p>
          <a:p>
            <a:pPr eaLnBrk="1" hangingPunct="1"/>
            <a:r>
              <a:rPr lang="ru-RU" smtClean="0">
                <a:latin typeface="Times New Roman" pitchFamily="18" charset="0"/>
              </a:rPr>
              <a:t>условия проживания, имя ребенка, которым его называют дома (ласковое слово), </a:t>
            </a:r>
          </a:p>
          <a:p>
            <a:pPr eaLnBrk="1" hangingPunct="1"/>
            <a:r>
              <a:rPr lang="ru-RU" smtClean="0">
                <a:latin typeface="Times New Roman" pitchFamily="18" charset="0"/>
              </a:rPr>
              <a:t>любимое занятие ребенка, его мечта,</a:t>
            </a:r>
          </a:p>
          <a:p>
            <a:pPr eaLnBrk="1" hangingPunct="1"/>
            <a:r>
              <a:rPr lang="ru-RU" smtClean="0">
                <a:latin typeface="Times New Roman" pitchFamily="18" charset="0"/>
              </a:rPr>
              <a:t>данные о состоянии здоровья.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 smtClean="0">
                <a:latin typeface="Times New Roman" pitchFamily="18" charset="0"/>
              </a:rPr>
              <a:t>Анализ паспорта семьи дает представления о: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Times New Roman" pitchFamily="18" charset="0"/>
              </a:rPr>
              <a:t>моральном климате</a:t>
            </a:r>
            <a:r>
              <a:rPr lang="ru-RU" smtClean="0">
                <a:latin typeface="Times New Roman" pitchFamily="18" charset="0"/>
              </a:rPr>
              <a:t> семьи,</a:t>
            </a:r>
          </a:p>
          <a:p>
            <a:pPr eaLnBrk="1" hangingPunct="1"/>
            <a:r>
              <a:rPr lang="ru-RU" b="1" smtClean="0">
                <a:latin typeface="Times New Roman" pitchFamily="18" charset="0"/>
              </a:rPr>
              <a:t>заинтересованности</a:t>
            </a:r>
            <a:r>
              <a:rPr lang="ru-RU" smtClean="0">
                <a:latin typeface="Times New Roman" pitchFamily="18" charset="0"/>
              </a:rPr>
              <a:t> родителей в </a:t>
            </a:r>
            <a:r>
              <a:rPr lang="ru-RU" b="1" smtClean="0">
                <a:latin typeface="Times New Roman" pitchFamily="18" charset="0"/>
              </a:rPr>
              <a:t>воспитании</a:t>
            </a:r>
            <a:r>
              <a:rPr lang="ru-RU" smtClean="0">
                <a:latin typeface="Times New Roman" pitchFamily="18" charset="0"/>
              </a:rPr>
              <a:t> ребенка (по тому как называют ребенка дома, по ласковому имени), </a:t>
            </a:r>
          </a:p>
          <a:p>
            <a:pPr eaLnBrk="1" hangingPunct="1"/>
            <a:r>
              <a:rPr lang="ru-RU" b="1" smtClean="0">
                <a:latin typeface="Times New Roman" pitchFamily="18" charset="0"/>
              </a:rPr>
              <a:t>участии</a:t>
            </a:r>
            <a:r>
              <a:rPr lang="ru-RU" smtClean="0">
                <a:latin typeface="Times New Roman" pitchFamily="18" charset="0"/>
              </a:rPr>
              <a:t> ребенка в </a:t>
            </a:r>
            <a:r>
              <a:rPr lang="ru-RU" b="1" smtClean="0">
                <a:latin typeface="Times New Roman" pitchFamily="18" charset="0"/>
              </a:rPr>
              <a:t>трудовой</a:t>
            </a:r>
            <a:r>
              <a:rPr lang="ru-RU" smtClean="0">
                <a:latin typeface="Times New Roman" pitchFamily="18" charset="0"/>
              </a:rPr>
              <a:t> деятельности семьи.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smtClean="0">
                <a:latin typeface="Times New Roman" pitchFamily="18" charset="0"/>
              </a:rPr>
              <a:t>В трудовой деятельности семьи участвуют: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b="1" smtClean="0">
              <a:latin typeface="Times New Roman" pitchFamily="18" charset="0"/>
            </a:endParaRPr>
          </a:p>
          <a:p>
            <a:pPr eaLnBrk="1" hangingPunct="1"/>
            <a:r>
              <a:rPr lang="ru-RU" b="1" smtClean="0">
                <a:latin typeface="Times New Roman" pitchFamily="18" charset="0"/>
              </a:rPr>
              <a:t>все</a:t>
            </a:r>
            <a:r>
              <a:rPr lang="ru-RU" smtClean="0">
                <a:latin typeface="Times New Roman" pitchFamily="18" charset="0"/>
              </a:rPr>
              <a:t> дети («мою посуду», «хожу за братом в садик»,</a:t>
            </a:r>
            <a:r>
              <a:rPr lang="ru-RU" smtClean="0"/>
              <a:t> </a:t>
            </a:r>
            <a:r>
              <a:rPr lang="ru-RU" smtClean="0">
                <a:latin typeface="Times New Roman" pitchFamily="18" charset="0"/>
              </a:rPr>
              <a:t>«подметаю полы» и др.);</a:t>
            </a:r>
          </a:p>
          <a:p>
            <a:pPr eaLnBrk="1" hangingPunct="1"/>
            <a:r>
              <a:rPr lang="ru-RU" b="1" smtClean="0">
                <a:latin typeface="Times New Roman" pitchFamily="18" charset="0"/>
              </a:rPr>
              <a:t>Некоторые</a:t>
            </a:r>
            <a:r>
              <a:rPr lang="ru-RU" smtClean="0">
                <a:latin typeface="Times New Roman" pitchFamily="18" charset="0"/>
              </a:rPr>
              <a:t> дети выполняют постоянные поручения («выгуливать собаку», «ходить за хлебом», «выкидывать мусор»);</a:t>
            </a:r>
          </a:p>
          <a:p>
            <a:pPr eaLnBrk="1" hangingPunct="1"/>
            <a:r>
              <a:rPr lang="ru-RU" b="1" smtClean="0">
                <a:latin typeface="Times New Roman" pitchFamily="18" charset="0"/>
              </a:rPr>
              <a:t>Любимые занятия</a:t>
            </a:r>
            <a:r>
              <a:rPr lang="ru-RU" smtClean="0">
                <a:latin typeface="Times New Roman" pitchFamily="18" charset="0"/>
              </a:rPr>
              <a:t> – поиграть, гулять на улице, посмотреть телевизор.</a:t>
            </a:r>
          </a:p>
          <a:p>
            <a:pPr eaLnBrk="1" hangingPunct="1"/>
            <a:endParaRPr lang="ru-RU" smtClean="0">
              <a:latin typeface="Times New Roman" pitchFamily="18" charset="0"/>
            </a:endParaRPr>
          </a:p>
          <a:p>
            <a:pPr eaLnBrk="1" hangingPunct="1"/>
            <a:endParaRPr lang="ru-RU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Times New Roman" pitchFamily="18" charset="0"/>
              </a:rPr>
              <a:t>Мечты детей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z="3600" b="1" smtClean="0">
                <a:latin typeface="Times New Roman" pitchFamily="18" charset="0"/>
              </a:rPr>
              <a:t>Материальные</a:t>
            </a:r>
            <a:r>
              <a:rPr lang="ru-RU" sz="3600" smtClean="0">
                <a:latin typeface="Times New Roman" pitchFamily="18" charset="0"/>
              </a:rPr>
              <a:t>: «Чтобы семья жила хорошо и купила квартиру»; «Чтобы мне купили собаку, компьютер, ролики и т.д.;</a:t>
            </a:r>
          </a:p>
          <a:p>
            <a:pPr eaLnBrk="1" hangingPunct="1"/>
            <a:r>
              <a:rPr lang="ru-RU" sz="3600" b="1" smtClean="0">
                <a:latin typeface="Times New Roman" pitchFamily="18" charset="0"/>
              </a:rPr>
              <a:t>Альтруистические:</a:t>
            </a:r>
            <a:r>
              <a:rPr lang="ru-RU" sz="3600" smtClean="0">
                <a:latin typeface="Times New Roman" pitchFamily="18" charset="0"/>
              </a:rPr>
              <a:t> «Чтобы все люди на свете жили в мире», «Чтобы никто не болел», «Чтобы не было бедных».</a:t>
            </a:r>
          </a:p>
          <a:p>
            <a:pPr eaLnBrk="1" hangingPunct="1"/>
            <a:endParaRPr lang="ru-RU" sz="3600" smtClean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Times New Roman" pitchFamily="18" charset="0"/>
              </a:rPr>
              <a:t>Мечты детей</a:t>
            </a:r>
            <a:r>
              <a:rPr lang="ru-RU" smtClean="0">
                <a:latin typeface="Times New Roman" pitchFamily="18" charset="0"/>
              </a:rPr>
              <a:t> 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Times New Roman" pitchFamily="18" charset="0"/>
              </a:rPr>
              <a:t>социально-профессиональные:</a:t>
            </a:r>
            <a:r>
              <a:rPr lang="ru-RU" smtClean="0">
                <a:latin typeface="Times New Roman" pitchFamily="18" charset="0"/>
              </a:rPr>
              <a:t> «поступить в университет или колледж», «поступить на хорошую работу», «быть учительницей, когда вырасту»;</a:t>
            </a:r>
          </a:p>
          <a:p>
            <a:pPr eaLnBrk="1" hangingPunct="1"/>
            <a:r>
              <a:rPr lang="ru-RU" b="1" smtClean="0">
                <a:latin typeface="Times New Roman" pitchFamily="18" charset="0"/>
              </a:rPr>
              <a:t>фантазийные</a:t>
            </a:r>
            <a:r>
              <a:rPr lang="ru-RU" smtClean="0">
                <a:latin typeface="Times New Roman" pitchFamily="18" charset="0"/>
              </a:rPr>
              <a:t>: «чтобы у меня был любимый питомец – лев», «Я мечтаю иметь три собаки чау-чау и 5 сиамских кошек; «Полетать на тучке» и т.д.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 smtClean="0">
                <a:latin typeface="Times New Roman" pitchFamily="18" charset="0"/>
              </a:rPr>
              <a:t>Результаты исследования показали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z="2800" b="1" smtClean="0">
                <a:latin typeface="Times New Roman" pitchFamily="18" charset="0"/>
              </a:rPr>
              <a:t>54% учащихся</a:t>
            </a:r>
            <a:r>
              <a:rPr lang="ru-RU" sz="2800" smtClean="0">
                <a:latin typeface="Times New Roman" pitchFamily="18" charset="0"/>
              </a:rPr>
              <a:t> – умение работать, выполнять правила работы и поведения в труде и быту, умение довести работу до конца;</a:t>
            </a:r>
          </a:p>
          <a:p>
            <a:pPr eaLnBrk="1" hangingPunct="1"/>
            <a:r>
              <a:rPr lang="ru-RU" sz="2800" b="1" smtClean="0">
                <a:latin typeface="Times New Roman" pitchFamily="18" charset="0"/>
              </a:rPr>
              <a:t>50% учащихся</a:t>
            </a:r>
            <a:r>
              <a:rPr lang="ru-RU" sz="2800" smtClean="0">
                <a:latin typeface="Times New Roman" pitchFamily="18" charset="0"/>
              </a:rPr>
              <a:t> – бережное отношение к результатам труда людей , составляющих ближайшее социальное окружение младшего школьника;</a:t>
            </a:r>
          </a:p>
          <a:p>
            <a:pPr eaLnBrk="1" hangingPunct="1"/>
            <a:r>
              <a:rPr lang="ru-RU" sz="2800" b="1" smtClean="0">
                <a:latin typeface="Times New Roman" pitchFamily="18" charset="0"/>
              </a:rPr>
              <a:t>12% учащихся</a:t>
            </a:r>
            <a:r>
              <a:rPr lang="ru-RU" sz="2800" smtClean="0">
                <a:latin typeface="Times New Roman" pitchFamily="18" charset="0"/>
              </a:rPr>
              <a:t> – настойчивость в преодолении трудностей, активность и старательность в труде.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Times New Roman" pitchFamily="18" charset="0"/>
              </a:rPr>
              <a:t>Результаты диагностики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b="1" smtClean="0">
                <a:latin typeface="Times New Roman" pitchFamily="18" charset="0"/>
              </a:rPr>
              <a:t>37% учащихся</a:t>
            </a:r>
            <a:r>
              <a:rPr lang="ru-RU" smtClean="0">
                <a:latin typeface="Times New Roman" pitchFamily="18" charset="0"/>
              </a:rPr>
              <a:t> – знают и могут назвать свои личностные качества, которые им помогают в труде, </a:t>
            </a:r>
            <a:r>
              <a:rPr lang="ru-RU" b="1" smtClean="0">
                <a:latin typeface="Times New Roman" pitchFamily="18" charset="0"/>
              </a:rPr>
              <a:t>НО ОНИ</a:t>
            </a:r>
            <a:r>
              <a:rPr lang="ru-RU" smtClean="0">
                <a:latin typeface="Times New Roman" pitchFamily="18" charset="0"/>
              </a:rPr>
              <a:t>:</a:t>
            </a:r>
          </a:p>
          <a:p>
            <a:pPr eaLnBrk="1" hangingPunct="1">
              <a:lnSpc>
                <a:spcPct val="90000"/>
              </a:lnSpc>
            </a:pPr>
            <a:r>
              <a:rPr lang="ru-RU" smtClean="0">
                <a:latin typeface="Times New Roman" pitchFamily="18" charset="0"/>
              </a:rPr>
              <a:t>не умеют производить самооценку в разнообразных ситуациях;</a:t>
            </a:r>
          </a:p>
          <a:p>
            <a:pPr eaLnBrk="1" hangingPunct="1">
              <a:lnSpc>
                <a:spcPct val="90000"/>
              </a:lnSpc>
            </a:pPr>
            <a:r>
              <a:rPr lang="ru-RU" smtClean="0">
                <a:latin typeface="Times New Roman" pitchFamily="18" charset="0"/>
              </a:rPr>
              <a:t>не сформирована мотивация на преодоление трудностей в деятельности; </a:t>
            </a:r>
          </a:p>
          <a:p>
            <a:pPr eaLnBrk="1" hangingPunct="1">
              <a:lnSpc>
                <a:spcPct val="90000"/>
              </a:lnSpc>
            </a:pPr>
            <a:r>
              <a:rPr lang="ru-RU" smtClean="0">
                <a:latin typeface="Times New Roman" pitchFamily="18" charset="0"/>
              </a:rPr>
              <a:t>отсутствует навык целеполагания;</a:t>
            </a:r>
          </a:p>
          <a:p>
            <a:pPr eaLnBrk="1" hangingPunct="1">
              <a:lnSpc>
                <a:spcPct val="90000"/>
              </a:lnSpc>
            </a:pPr>
            <a:r>
              <a:rPr lang="ru-RU" smtClean="0">
                <a:latin typeface="Times New Roman" pitchFamily="18" charset="0"/>
              </a:rPr>
              <a:t>не умеют работать в коллективе и др.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>
              <a:buFontTx/>
              <a:buNone/>
            </a:pPr>
            <a:r>
              <a:rPr lang="ru-RU" sz="4400" b="1" smtClean="0">
                <a:latin typeface="Times New Roman" pitchFamily="18" charset="0"/>
              </a:rPr>
              <a:t>  СПАСИБО ЗА 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914</Words>
  <Application>Microsoft Office PowerPoint</Application>
  <PresentationFormat>Экран (4:3)</PresentationFormat>
  <Paragraphs>93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Times New Roman</vt:lpstr>
      <vt:lpstr>Arial</vt:lpstr>
      <vt:lpstr>Calibri</vt:lpstr>
      <vt:lpstr>Оформление по умолчанию</vt:lpstr>
      <vt:lpstr>Диагностика личности младших школьников как условие их социально-профессиональной ориентации</vt:lpstr>
      <vt:lpstr>ЗАДАЧА:</vt:lpstr>
      <vt:lpstr>К. Д. Ушинский</vt:lpstr>
      <vt:lpstr>Выбор профессии</vt:lpstr>
      <vt:lpstr> Цель социально-профессиональной ориентации в начальной школе:</vt:lpstr>
      <vt:lpstr>ЗАДАЧА ДИАГНОСТИКИ</vt:lpstr>
      <vt:lpstr>Материальные желания</vt:lpstr>
      <vt:lpstr>Нравственные желания</vt:lpstr>
      <vt:lpstr>Познавательные желания</vt:lpstr>
      <vt:lpstr>Разрушительные желания</vt:lpstr>
      <vt:lpstr> Оценочная характеристика личностных деловых качеств учащихся</vt:lpstr>
      <vt:lpstr>Оценка качеств учащихся</vt:lpstr>
      <vt:lpstr>Исследовательская работа по диагностике</vt:lpstr>
      <vt:lpstr>Паспорт семьи</vt:lpstr>
      <vt:lpstr>Анализ паспорта семьи дает представления о:</vt:lpstr>
      <vt:lpstr>В трудовой деятельности семьи участвуют:</vt:lpstr>
      <vt:lpstr>Мечты детей</vt:lpstr>
      <vt:lpstr>Мечты детей </vt:lpstr>
      <vt:lpstr>Результаты исследования показали</vt:lpstr>
      <vt:lpstr>Результаты диагностики</vt:lpstr>
      <vt:lpstr>Слайд 21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Диагностика личности младших школьников как условие их социально-профессиональной ориентации</dc:title>
  <dc:creator>Тамара Ивановна</dc:creator>
  <cp:lastModifiedBy>galex</cp:lastModifiedBy>
  <cp:revision>2</cp:revision>
  <dcterms:created xsi:type="dcterms:W3CDTF">2017-03-15T05:09:09Z</dcterms:created>
  <dcterms:modified xsi:type="dcterms:W3CDTF">2017-03-27T02:42:43Z</dcterms:modified>
</cp:coreProperties>
</file>